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19" r:id="rId3"/>
    <p:sldId id="320" r:id="rId4"/>
    <p:sldId id="321" r:id="rId5"/>
    <p:sldId id="322" r:id="rId6"/>
    <p:sldId id="323" r:id="rId7"/>
    <p:sldId id="324" r:id="rId8"/>
    <p:sldId id="325" r:id="rId9"/>
  </p:sldIdLst>
  <p:sldSz cx="9144000" cy="6858000" type="screen4x3"/>
  <p:notesSz cx="6797675" cy="9928225"/>
  <p:embeddedFontLst>
    <p:embeddedFont>
      <p:font typeface="Open Sans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1F55"/>
    <a:srgbClr val="950F7E"/>
    <a:srgbClr val="CCA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8" autoAdjust="0"/>
    <p:restoredTop sz="94660"/>
  </p:normalViewPr>
  <p:slideViewPr>
    <p:cSldViewPr>
      <p:cViewPr varScale="1">
        <p:scale>
          <a:sx n="67" d="100"/>
          <a:sy n="67" d="100"/>
        </p:scale>
        <p:origin x="140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2139" tIns="46069" rIns="92139" bIns="46069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2139" tIns="46069" rIns="92139" bIns="46069" rtlCol="0"/>
          <a:lstStyle>
            <a:lvl1pPr algn="r">
              <a:defRPr sz="1300"/>
            </a:lvl1pPr>
          </a:lstStyle>
          <a:p>
            <a:fld id="{E51A33BD-AA4F-434E-9479-F176646BF6F0}" type="datetimeFigureOut">
              <a:rPr lang="de-DE" smtClean="0"/>
              <a:t>07.07.2018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2139" tIns="46069" rIns="92139" bIns="46069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2139" tIns="46069" rIns="92139" bIns="46069" rtlCol="0" anchor="b"/>
          <a:lstStyle>
            <a:lvl1pPr algn="r">
              <a:defRPr sz="1300"/>
            </a:lvl1pPr>
          </a:lstStyle>
          <a:p>
            <a:fld id="{F2D8F67A-32BD-4AE3-BD5A-94A2151185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3076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7413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294" y="0"/>
            <a:ext cx="2945862" cy="497413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06A6DC59-3354-4749-AD88-0555B4CB5D62}" type="datetimeFigureOut">
              <a:rPr lang="de-DE" smtClean="0"/>
              <a:t>07.07.2018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30" tIns="44115" rIns="88230" bIns="4411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64" y="4778546"/>
            <a:ext cx="5438748" cy="3908459"/>
          </a:xfrm>
          <a:prstGeom prst="rect">
            <a:avLst/>
          </a:prstGeom>
        </p:spPr>
        <p:txBody>
          <a:bodyPr vert="horz" lIns="88230" tIns="44115" rIns="88230" bIns="44115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813"/>
            <a:ext cx="2945862" cy="497413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294" y="9430813"/>
            <a:ext cx="2945862" cy="497413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B453DE22-DC65-4E19-B60A-7F7335F8C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775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97B5-8FF3-4F71-95F0-9F05779613AB}" type="datetimeFigureOut">
              <a:rPr lang="de-DE" smtClean="0"/>
              <a:t>07.07.2018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1D9E-669A-462B-819F-32D5A81F96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8432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97B5-8FF3-4F71-95F0-9F05779613AB}" type="datetimeFigureOut">
              <a:rPr lang="de-DE" smtClean="0"/>
              <a:t>07.07.2018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1D9E-669A-462B-819F-32D5A81F96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785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97B5-8FF3-4F71-95F0-9F05779613AB}" type="datetimeFigureOut">
              <a:rPr lang="de-DE" smtClean="0"/>
              <a:t>07.07.2018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1D9E-669A-462B-819F-32D5A81F96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6651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97B5-8FF3-4F71-95F0-9F05779613AB}" type="datetimeFigureOut">
              <a:rPr lang="de-DE" smtClean="0"/>
              <a:t>07.07.2018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1D9E-669A-462B-819F-32D5A81F96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434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97B5-8FF3-4F71-95F0-9F05779613AB}" type="datetimeFigureOut">
              <a:rPr lang="de-DE" smtClean="0"/>
              <a:t>07.07.2018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1D9E-669A-462B-819F-32D5A81F96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6118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97B5-8FF3-4F71-95F0-9F05779613AB}" type="datetimeFigureOut">
              <a:rPr lang="de-DE" smtClean="0"/>
              <a:t>07.07.2018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1D9E-669A-462B-819F-32D5A81F96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19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97B5-8FF3-4F71-95F0-9F05779613AB}" type="datetimeFigureOut">
              <a:rPr lang="de-DE" smtClean="0"/>
              <a:t>07.07.2018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1D9E-669A-462B-819F-32D5A81F96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611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97B5-8FF3-4F71-95F0-9F05779613AB}" type="datetimeFigureOut">
              <a:rPr lang="de-DE" smtClean="0"/>
              <a:t>07.07.2018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1D9E-669A-462B-819F-32D5A81F96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85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97B5-8FF3-4F71-95F0-9F05779613AB}" type="datetimeFigureOut">
              <a:rPr lang="de-DE" smtClean="0"/>
              <a:t>07.07.2018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1D9E-669A-462B-819F-32D5A81F96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3742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97B5-8FF3-4F71-95F0-9F05779613AB}" type="datetimeFigureOut">
              <a:rPr lang="de-DE" smtClean="0"/>
              <a:t>07.07.2018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1D9E-669A-462B-819F-32D5A81F96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1007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97B5-8FF3-4F71-95F0-9F05779613AB}" type="datetimeFigureOut">
              <a:rPr lang="de-DE" smtClean="0"/>
              <a:t>07.07.2018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1D9E-669A-462B-819F-32D5A81F96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44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A97B5-8FF3-4F71-95F0-9F05779613AB}" type="datetimeFigureOut">
              <a:rPr lang="de-DE" smtClean="0"/>
              <a:t>07.07.2018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51D9E-669A-462B-819F-32D5A81F96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074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 noChangeAspect="1"/>
          </p:cNvSpPr>
          <p:nvPr>
            <p:ph type="ctrTitle"/>
          </p:nvPr>
        </p:nvSpPr>
        <p:spPr>
          <a:xfrm>
            <a:off x="323528" y="332656"/>
            <a:ext cx="3256031" cy="2857334"/>
          </a:xfrm>
          <a:solidFill>
            <a:srgbClr val="950F7E"/>
          </a:solidFill>
        </p:spPr>
        <p:txBody>
          <a:bodyPr lIns="216000" tIns="180000" rIns="216000" bIns="180000" anchor="t" anchorCtr="0">
            <a:normAutofit fontScale="90000"/>
          </a:bodyPr>
          <a:lstStyle/>
          <a:p>
            <a:pPr algn="l"/>
            <a:r>
              <a:rPr lang="de-DE" sz="3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 </a:t>
            </a:r>
            <a:r>
              <a:rPr lang="de-DE" sz="3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Golem kehrt zurück…</a:t>
            </a:r>
            <a:r>
              <a:rPr lang="de-DE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Worms, Prag und Popkultur</a:t>
            </a:r>
            <a:endParaRPr lang="de-DE" sz="2000" b="1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941168"/>
            <a:ext cx="1700808" cy="1700808"/>
          </a:xfrm>
          <a:prstGeom prst="rect">
            <a:avLst/>
          </a:prstGeom>
        </p:spPr>
      </p:pic>
      <p:sp>
        <p:nvSpPr>
          <p:cNvPr id="5" name="Rechteck 4"/>
          <p:cNvSpPr>
            <a:spLocks noChangeAspect="1"/>
          </p:cNvSpPr>
          <p:nvPr/>
        </p:nvSpPr>
        <p:spPr>
          <a:xfrm>
            <a:off x="5709084" y="3341948"/>
            <a:ext cx="591108" cy="591108"/>
          </a:xfrm>
          <a:prstGeom prst="rect">
            <a:avLst/>
          </a:prstGeom>
          <a:solidFill>
            <a:srgbClr val="950F7E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6372200" y="6471429"/>
            <a:ext cx="54181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e-DE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</a:t>
            </a:r>
            <a:r>
              <a:rPr lang="de-DE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Pixabay</a:t>
            </a:r>
            <a:endParaRPr lang="de-DE" sz="9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67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 noChangeAspect="1"/>
          </p:cNvSpPr>
          <p:nvPr>
            <p:ph type="ctrTitle"/>
          </p:nvPr>
        </p:nvSpPr>
        <p:spPr>
          <a:xfrm>
            <a:off x="251520" y="260648"/>
            <a:ext cx="3456384" cy="2929342"/>
          </a:xfrm>
          <a:solidFill>
            <a:srgbClr val="950F7E"/>
          </a:solidFill>
        </p:spPr>
        <p:txBody>
          <a:bodyPr lIns="216000" tIns="180000" rIns="216000" bIns="180000" anchor="t" anchorCtr="0">
            <a:noAutofit/>
          </a:bodyPr>
          <a:lstStyle/>
          <a:p>
            <a:pPr algn="l"/>
            <a:r>
              <a:rPr lang="de-DE" sz="1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SchUM</a:t>
            </a:r>
            <a:r>
              <a:rPr lang="de-DE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de-DE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6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Schin</a:t>
            </a:r>
            <a:r>
              <a:rPr lang="de-DE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de-DE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</a:t>
            </a:r>
            <a:r>
              <a:rPr lang="de-DE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= </a:t>
            </a:r>
            <a:r>
              <a:rPr lang="de-DE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Schpira</a:t>
            </a:r>
            <a:r>
              <a:rPr lang="de-DE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Speyer</a:t>
            </a:r>
            <a:br>
              <a:rPr lang="de-DE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Waw</a:t>
            </a:r>
            <a:r>
              <a:rPr lang="de-DE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(U) = Warmaisa = Worms </a:t>
            </a:r>
            <a:br>
              <a:rPr lang="de-DE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</a:t>
            </a:r>
            <a:r>
              <a:rPr lang="de-DE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(M) = Magenza = Mainz</a:t>
            </a:r>
            <a:br>
              <a:rPr lang="de-DE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SchUM: Verbund </a:t>
            </a:r>
            <a:r>
              <a:rPr lang="de-DE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jüdischer </a:t>
            </a:r>
            <a:r>
              <a:rPr lang="de-DE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Gemeinden seit dem 11. Jh.  Tradition </a:t>
            </a:r>
            <a:r>
              <a:rPr lang="de-DE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 Verwurzelung</a:t>
            </a:r>
            <a:endParaRPr lang="de-DE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764704" cy="764704"/>
          </a:xfrm>
          <a:prstGeom prst="rect">
            <a:avLst/>
          </a:prstGeom>
        </p:spPr>
      </p:pic>
      <p:sp>
        <p:nvSpPr>
          <p:cNvPr id="5" name="Rechteck 4"/>
          <p:cNvSpPr>
            <a:spLocks noChangeAspect="1"/>
          </p:cNvSpPr>
          <p:nvPr/>
        </p:nvSpPr>
        <p:spPr>
          <a:xfrm>
            <a:off x="5709084" y="3341948"/>
            <a:ext cx="591108" cy="591108"/>
          </a:xfrm>
          <a:prstGeom prst="rect">
            <a:avLst/>
          </a:prstGeom>
          <a:solidFill>
            <a:srgbClr val="950F7E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5537791" y="6364977"/>
            <a:ext cx="241412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de-DE" sz="9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Eingang zur Wormser Synagoge; </a:t>
            </a:r>
          </a:p>
          <a:p>
            <a:pPr algn="r"/>
            <a:r>
              <a:rPr lang="de-DE" sz="9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Stifterinschrift von 1034 © SchUM-Städte e.V.</a:t>
            </a:r>
            <a:endParaRPr lang="de-DE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6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Babylonian Talmud, Seder Zera'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1" y="18661"/>
            <a:ext cx="91253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 noChangeAspect="1"/>
          </p:cNvSpPr>
          <p:nvPr>
            <p:ph type="ctrTitle"/>
          </p:nvPr>
        </p:nvSpPr>
        <p:spPr>
          <a:xfrm>
            <a:off x="323528" y="332656"/>
            <a:ext cx="3256031" cy="2857334"/>
          </a:xfrm>
          <a:solidFill>
            <a:srgbClr val="950F7E"/>
          </a:solidFill>
        </p:spPr>
        <p:txBody>
          <a:bodyPr lIns="216000" tIns="180000" rIns="216000" bIns="180000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de-DE" sz="2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 Golem kommt </a:t>
            </a:r>
            <a:br>
              <a:rPr lang="de-DE" sz="2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2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die Welt</a:t>
            </a:r>
            <a:br>
              <a:rPr lang="de-DE" sz="2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Erste Zutaten:</a:t>
            </a:r>
            <a:br>
              <a:rPr lang="de-DE" sz="1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_Buch der Schöpfung,</a:t>
            </a:r>
            <a:br>
              <a:rPr lang="de-DE" sz="1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_Talmud,</a:t>
            </a:r>
            <a:br>
              <a:rPr lang="de-DE" sz="1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_Buchstaben und Zahlen.</a:t>
            </a:r>
            <a:endParaRPr lang="de-DE" sz="1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764704" cy="764704"/>
          </a:xfrm>
          <a:prstGeom prst="rect">
            <a:avLst/>
          </a:prstGeom>
        </p:spPr>
      </p:pic>
      <p:sp>
        <p:nvSpPr>
          <p:cNvPr id="5" name="Rechteck 4"/>
          <p:cNvSpPr>
            <a:spLocks noChangeAspect="1"/>
          </p:cNvSpPr>
          <p:nvPr/>
        </p:nvSpPr>
        <p:spPr>
          <a:xfrm>
            <a:off x="5709084" y="3341948"/>
            <a:ext cx="591108" cy="591108"/>
          </a:xfrm>
          <a:prstGeom prst="rect">
            <a:avLst/>
          </a:prstGeom>
          <a:solidFill>
            <a:srgbClr val="950F7E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4860032" y="6370860"/>
            <a:ext cx="323589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9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Babylonischer Talmud, Venedig, 16. Jh., </a:t>
            </a:r>
          </a:p>
          <a:p>
            <a:pPr algn="r"/>
            <a:r>
              <a:rPr lang="de-DE" sz="9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Wikimedia </a:t>
            </a:r>
            <a:r>
              <a:rPr lang="de-DE" sz="9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Commons</a:t>
            </a:r>
            <a:r>
              <a:rPr lang="de-DE" sz="9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887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706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302395"/>
            <a:ext cx="6768752" cy="2359662"/>
          </a:xfrm>
          <a:prstGeom prst="rect">
            <a:avLst/>
          </a:prstGeom>
        </p:spPr>
      </p:pic>
      <p:sp>
        <p:nvSpPr>
          <p:cNvPr id="2" name="Titel 1"/>
          <p:cNvSpPr>
            <a:spLocks noGrp="1" noChangeAspect="1"/>
          </p:cNvSpPr>
          <p:nvPr>
            <p:ph type="ctrTitle"/>
          </p:nvPr>
        </p:nvSpPr>
        <p:spPr>
          <a:xfrm>
            <a:off x="323528" y="332656"/>
            <a:ext cx="3256031" cy="2857334"/>
          </a:xfrm>
          <a:solidFill>
            <a:srgbClr val="950F7E"/>
          </a:solidFill>
        </p:spPr>
        <p:txBody>
          <a:bodyPr lIns="216000" tIns="180000" rIns="216000" bIns="180000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de-DE" sz="2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Eleazar von Worms </a:t>
            </a:r>
            <a:br>
              <a:rPr lang="de-DE" sz="2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2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(ca. 1165 - ca.1230)</a:t>
            </a:r>
            <a:r>
              <a:rPr lang="de-DE" sz="1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1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1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_</a:t>
            </a:r>
            <a:r>
              <a:rPr lang="de-DE" sz="1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Gelehrter und </a:t>
            </a:r>
            <a:r>
              <a:rPr lang="de-DE" sz="1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Rabbiner.</a:t>
            </a:r>
            <a:r>
              <a:rPr lang="de-DE" sz="1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1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_Trauerte </a:t>
            </a:r>
            <a:r>
              <a:rPr lang="de-DE" sz="1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 seine </a:t>
            </a:r>
            <a:r>
              <a:rPr lang="de-DE" sz="1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ermordete Frau </a:t>
            </a:r>
            <a:r>
              <a:rPr lang="de-DE" sz="1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 zwei </a:t>
            </a:r>
            <a:r>
              <a:rPr lang="de-DE" sz="1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Töchter.</a:t>
            </a:r>
            <a:r>
              <a:rPr lang="de-DE" sz="1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1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_Kommentierte </a:t>
            </a:r>
            <a:r>
              <a:rPr lang="de-DE" sz="1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ein Buch – der Golem war </a:t>
            </a:r>
            <a:r>
              <a:rPr lang="de-DE" sz="1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erdacht.</a:t>
            </a:r>
            <a:endParaRPr lang="de-DE" sz="1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764704" cy="764704"/>
          </a:xfrm>
          <a:prstGeom prst="rect">
            <a:avLst/>
          </a:prstGeom>
        </p:spPr>
      </p:pic>
      <p:sp>
        <p:nvSpPr>
          <p:cNvPr id="5" name="Rechteck 4"/>
          <p:cNvSpPr>
            <a:spLocks noChangeAspect="1"/>
          </p:cNvSpPr>
          <p:nvPr/>
        </p:nvSpPr>
        <p:spPr>
          <a:xfrm>
            <a:off x="5709084" y="3341948"/>
            <a:ext cx="591108" cy="591108"/>
          </a:xfrm>
          <a:prstGeom prst="rect">
            <a:avLst/>
          </a:prstGeom>
          <a:solidFill>
            <a:srgbClr val="950F7E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7338248" y="4797152"/>
            <a:ext cx="166830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Hintergrund: Wikimedia </a:t>
            </a:r>
            <a:r>
              <a:rPr lang="de-DE" sz="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Commons</a:t>
            </a:r>
            <a:r>
              <a:rPr lang="de-DE" sz="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Text: Lazarus Goldschmidt, Buch der Schöpfung © </a:t>
            </a:r>
            <a:r>
              <a:rPr lang="de-DE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http://sammlungen.ub.uni-frankfurt.de/judaica/nav/index/all</a:t>
            </a:r>
            <a:endParaRPr lang="de-DE" sz="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3438533"/>
            <a:ext cx="2674382" cy="114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5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in matschiges F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008"/>
            <a:ext cx="9144000" cy="688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198" y="3137060"/>
            <a:ext cx="4771742" cy="3571706"/>
          </a:xfrm>
          <a:prstGeom prst="rect">
            <a:avLst/>
          </a:prstGeom>
        </p:spPr>
      </p:pic>
      <p:sp>
        <p:nvSpPr>
          <p:cNvPr id="2" name="Titel 1"/>
          <p:cNvSpPr>
            <a:spLocks noGrp="1" noChangeAspect="1"/>
          </p:cNvSpPr>
          <p:nvPr>
            <p:ph type="ctrTitle"/>
          </p:nvPr>
        </p:nvSpPr>
        <p:spPr>
          <a:xfrm>
            <a:off x="323529" y="332656"/>
            <a:ext cx="3390831" cy="2804404"/>
          </a:xfrm>
          <a:solidFill>
            <a:srgbClr val="950F7E"/>
          </a:solidFill>
        </p:spPr>
        <p:txBody>
          <a:bodyPr lIns="216000" tIns="180000" rIns="216000" bIns="180000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de-DE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Ein Golem entsteht</a:t>
            </a:r>
            <a:br>
              <a:rPr lang="de-DE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_Lehm</a:t>
            </a:r>
            <a:br>
              <a:rPr lang="de-DE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_Buchstaben und Zahlen</a:t>
            </a:r>
            <a:br>
              <a:rPr lang="de-DE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_</a:t>
            </a:r>
            <a:r>
              <a:rPr lang="de-DE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Aleph</a:t>
            </a:r>
            <a:r>
              <a:rPr lang="de-DE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</a:t>
            </a:r>
            <a:r>
              <a:rPr lang="de-DE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Tav</a:t>
            </a:r>
            <a:r>
              <a:rPr lang="de-DE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_</a:t>
            </a:r>
            <a:r>
              <a:rPr lang="de-DE" sz="20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Emet</a:t>
            </a:r>
            <a:r>
              <a:rPr lang="de-DE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Wahrheit</a:t>
            </a:r>
            <a:r>
              <a:rPr lang="de-DE" sz="1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1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1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1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1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de-DE" sz="10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166" y="5913205"/>
            <a:ext cx="764704" cy="764704"/>
          </a:xfrm>
          <a:prstGeom prst="rect">
            <a:avLst/>
          </a:prstGeom>
        </p:spPr>
      </p:pic>
      <p:sp>
        <p:nvSpPr>
          <p:cNvPr id="5" name="Rechteck 4"/>
          <p:cNvSpPr>
            <a:spLocks noChangeAspect="1"/>
          </p:cNvSpPr>
          <p:nvPr/>
        </p:nvSpPr>
        <p:spPr>
          <a:xfrm>
            <a:off x="5508104" y="2014610"/>
            <a:ext cx="576064" cy="576064"/>
          </a:xfrm>
          <a:prstGeom prst="rect">
            <a:avLst/>
          </a:prstGeom>
          <a:solidFill>
            <a:srgbClr val="950F7E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9870" y="6259624"/>
            <a:ext cx="323589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9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82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 noChangeAspect="1"/>
          </p:cNvSpPr>
          <p:nvPr>
            <p:ph type="ctrTitle"/>
          </p:nvPr>
        </p:nvSpPr>
        <p:spPr>
          <a:xfrm>
            <a:off x="323528" y="332656"/>
            <a:ext cx="3256031" cy="2857334"/>
          </a:xfrm>
          <a:solidFill>
            <a:srgbClr val="950F7E"/>
          </a:solidFill>
        </p:spPr>
        <p:txBody>
          <a:bodyPr lIns="216000" tIns="180000" rIns="216000" bIns="180000" anchor="t" anchorCtr="0">
            <a:noAutofit/>
          </a:bodyPr>
          <a:lstStyle/>
          <a:p>
            <a:pPr algn="l"/>
            <a:r>
              <a:rPr lang="de-DE" sz="2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 Golem wandert nach Prag</a:t>
            </a:r>
            <a:r>
              <a:rPr lang="de-DE" sz="1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1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_Die Synagoge in Prag (Altneuschul</a:t>
            </a:r>
            <a:r>
              <a:rPr lang="de-DE" sz="1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  <a:r>
              <a:rPr lang="de-DE" sz="1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1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_Ein verschlossener </a:t>
            </a:r>
            <a:r>
              <a:rPr lang="de-DE" sz="1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Dachboden.</a:t>
            </a:r>
            <a:r>
              <a:rPr lang="de-DE" sz="1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1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de-DE" sz="1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764704" cy="764704"/>
          </a:xfrm>
          <a:prstGeom prst="rect">
            <a:avLst/>
          </a:prstGeom>
        </p:spPr>
      </p:pic>
      <p:sp>
        <p:nvSpPr>
          <p:cNvPr id="5" name="Rechteck 4"/>
          <p:cNvSpPr>
            <a:spLocks noChangeAspect="1"/>
          </p:cNvSpPr>
          <p:nvPr/>
        </p:nvSpPr>
        <p:spPr>
          <a:xfrm>
            <a:off x="5709084" y="3341948"/>
            <a:ext cx="591108" cy="591108"/>
          </a:xfrm>
          <a:prstGeom prst="rect">
            <a:avLst/>
          </a:prstGeom>
          <a:solidFill>
            <a:srgbClr val="950F7E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0" y="3429000"/>
            <a:ext cx="150770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9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Prag, Altneuschul, Wikimedia </a:t>
            </a:r>
            <a:r>
              <a:rPr lang="de-DE" sz="9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Commons</a:t>
            </a:r>
            <a:r>
              <a:rPr lang="de-DE" sz="9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964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 noChangeAspect="1"/>
          </p:cNvSpPr>
          <p:nvPr>
            <p:ph type="ctrTitle"/>
          </p:nvPr>
        </p:nvSpPr>
        <p:spPr>
          <a:xfrm>
            <a:off x="323529" y="332656"/>
            <a:ext cx="3096344" cy="2717200"/>
          </a:xfrm>
          <a:solidFill>
            <a:srgbClr val="950F7E"/>
          </a:solidFill>
        </p:spPr>
        <p:txBody>
          <a:bodyPr lIns="216000" tIns="180000" rIns="216000" bIns="180000" anchor="t" anchorCtr="0">
            <a:noAutofit/>
          </a:bodyPr>
          <a:lstStyle/>
          <a:p>
            <a:pPr algn="l"/>
            <a:r>
              <a:rPr lang="de-DE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 Golem</a:t>
            </a:r>
            <a:br>
              <a:rPr lang="de-DE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Popkultur und Kunst</a:t>
            </a:r>
            <a:endParaRPr lang="de-DE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764704" cy="764704"/>
          </a:xfrm>
          <a:prstGeom prst="rect">
            <a:avLst/>
          </a:prstGeom>
        </p:spPr>
      </p:pic>
      <p:sp>
        <p:nvSpPr>
          <p:cNvPr id="5" name="Rechteck 4"/>
          <p:cNvSpPr>
            <a:spLocks noChangeAspect="1"/>
          </p:cNvSpPr>
          <p:nvPr/>
        </p:nvSpPr>
        <p:spPr>
          <a:xfrm>
            <a:off x="5709084" y="3341948"/>
            <a:ext cx="591108" cy="591108"/>
          </a:xfrm>
          <a:prstGeom prst="rect">
            <a:avLst/>
          </a:prstGeom>
          <a:solidFill>
            <a:srgbClr val="950F7E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363995" y="6364977"/>
            <a:ext cx="150770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Joshua </a:t>
            </a:r>
            <a:r>
              <a:rPr lang="de-DE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Abarbanel</a:t>
            </a:r>
          </a:p>
          <a:p>
            <a:r>
              <a:rPr lang="de-DE" sz="9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Golem, </a:t>
            </a:r>
            <a:r>
              <a:rPr lang="de-DE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2016</a:t>
            </a:r>
            <a:r>
              <a:rPr lang="de-DE" sz="9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674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"/>
            <a:ext cx="9144000" cy="685739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18847" y="1742404"/>
            <a:ext cx="3131434" cy="1761432"/>
          </a:xfrm>
          <a:prstGeom prst="rect">
            <a:avLst/>
          </a:prstGeom>
        </p:spPr>
      </p:pic>
      <p:sp>
        <p:nvSpPr>
          <p:cNvPr id="2" name="Titel 1"/>
          <p:cNvSpPr>
            <a:spLocks noGrp="1" noChangeAspect="1"/>
          </p:cNvSpPr>
          <p:nvPr>
            <p:ph type="ctrTitle"/>
          </p:nvPr>
        </p:nvSpPr>
        <p:spPr>
          <a:xfrm>
            <a:off x="323529" y="332656"/>
            <a:ext cx="3096344" cy="2717200"/>
          </a:xfrm>
          <a:solidFill>
            <a:srgbClr val="950F7E"/>
          </a:solidFill>
        </p:spPr>
        <p:txBody>
          <a:bodyPr lIns="216000" tIns="180000" rIns="216000" bIns="180000" anchor="t" anchorCtr="0">
            <a:noAutofit/>
          </a:bodyPr>
          <a:lstStyle/>
          <a:p>
            <a:pPr algn="l"/>
            <a:r>
              <a:rPr lang="de-DE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Zurück nach Worms!</a:t>
            </a:r>
            <a:br>
              <a:rPr lang="de-DE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Eleazar und der Golem</a:t>
            </a:r>
            <a:endParaRPr lang="de-DE" sz="1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764704" cy="764704"/>
          </a:xfrm>
          <a:prstGeom prst="rect">
            <a:avLst/>
          </a:prstGeom>
        </p:spPr>
      </p:pic>
      <p:sp>
        <p:nvSpPr>
          <p:cNvPr id="5" name="Rechteck 4"/>
          <p:cNvSpPr>
            <a:spLocks noChangeAspect="1"/>
          </p:cNvSpPr>
          <p:nvPr/>
        </p:nvSpPr>
        <p:spPr>
          <a:xfrm>
            <a:off x="5709084" y="3341948"/>
            <a:ext cx="591108" cy="591108"/>
          </a:xfrm>
          <a:prstGeom prst="rect">
            <a:avLst/>
          </a:prstGeom>
          <a:solidFill>
            <a:srgbClr val="950F7E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6739111" y="5949479"/>
            <a:ext cx="1224136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Hintergrund:  Blick in Frauensynagoge Worms; kleines Bild. Säule für </a:t>
            </a:r>
            <a:r>
              <a:rPr lang="de-DE" sz="9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Belette</a:t>
            </a:r>
            <a:r>
              <a:rPr lang="de-DE" sz="9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©</a:t>
            </a:r>
          </a:p>
          <a:p>
            <a:r>
              <a:rPr lang="de-DE" sz="9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SchUM-Städte e.V.</a:t>
            </a:r>
          </a:p>
        </p:txBody>
      </p:sp>
    </p:spTree>
    <p:extLst>
      <p:ext uri="{BB962C8B-B14F-4D97-AF65-F5344CB8AC3E}">
        <p14:creationId xmlns:p14="http://schemas.microsoft.com/office/powerpoint/2010/main" val="275078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Bildschirmpräsentation (4:3)</PresentationFormat>
  <Paragraphs>20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Open Sans</vt:lpstr>
      <vt:lpstr>Arial</vt:lpstr>
      <vt:lpstr>Calibri</vt:lpstr>
      <vt:lpstr>Larissa</vt:lpstr>
      <vt:lpstr>Der Golem kehrt zurück…  Worms, Prag und Popkultur</vt:lpstr>
      <vt:lpstr>SchUM    Schin (Sch) = Schpira = Speyer Waw (U) = Warmaisa = Worms  Mem (M) = Magenza = Mainz  SchUM: Verbund jüdischer Gemeinden seit dem 11. Jh.  Tradition und Verwurzelung</vt:lpstr>
      <vt:lpstr>Der Golem kommt  in die Welt  Erste Zutaten: _Buch der Schöpfung, _Talmud, _Buchstaben und Zahlen.</vt:lpstr>
      <vt:lpstr>Eleazar von Worms  (ca. 1165 - ca.1230)  _Gelehrter und Rabbiner. _Trauerte um seine ermordete Frau und zwei Töchter. _Kommentierte ein Buch – der Golem war erdacht.</vt:lpstr>
      <vt:lpstr>Ein Golem entsteht  _Lehm _Buchstaben und Zahlen _Aleph, Mem, Tav  _Emet = Wahrheit    </vt:lpstr>
      <vt:lpstr>Der Golem wandert nach Prag  _Die Synagoge in Prag (Altneuschul). _Ein verschlossener Dachboden. </vt:lpstr>
      <vt:lpstr>Der Golem  Popkultur und Kunst</vt:lpstr>
      <vt:lpstr>Zurück nach Worms!  Eleazar und der Golem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Eichfelder</dc:creator>
  <cp:lastModifiedBy>Dr. Susanne Urban</cp:lastModifiedBy>
  <cp:revision>225</cp:revision>
  <cp:lastPrinted>2018-06-18T12:52:27Z</cp:lastPrinted>
  <dcterms:created xsi:type="dcterms:W3CDTF">2015-11-16T19:50:53Z</dcterms:created>
  <dcterms:modified xsi:type="dcterms:W3CDTF">2018-07-07T11:56:42Z</dcterms:modified>
</cp:coreProperties>
</file>